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86" r:id="rId2"/>
    <p:sldId id="257" r:id="rId3"/>
    <p:sldId id="293" r:id="rId4"/>
    <p:sldId id="261" r:id="rId5"/>
    <p:sldId id="262" r:id="rId6"/>
    <p:sldId id="260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5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876" autoAdjust="0"/>
    <p:restoredTop sz="94660"/>
  </p:normalViewPr>
  <p:slideViewPr>
    <p:cSldViewPr>
      <p:cViewPr varScale="1">
        <p:scale>
          <a:sx n="74" d="100"/>
          <a:sy n="74" d="100"/>
        </p:scale>
        <p:origin x="86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23-4B85-8F01-37A623144FD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23-4B85-8F01-37A623144FD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23-4B85-8F01-37A623144F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Sheet1!$A$6:$C$6</c:f>
              <c:strCache>
                <c:ptCount val="3"/>
                <c:pt idx="0">
                  <c:v>Hộ nghèo </c:v>
                </c:pt>
                <c:pt idx="1">
                  <c:v>Hộ cận nghèo</c:v>
                </c:pt>
                <c:pt idx="2">
                  <c:v>Hộ thoát nghèo</c:v>
                </c:pt>
              </c:strCache>
            </c:strRef>
          </c:cat>
          <c:val>
            <c:numRef>
              <c:f>Sheet1!$A$10:$C$10</c:f>
              <c:numCache>
                <c:formatCode>General</c:formatCode>
                <c:ptCount val="3"/>
                <c:pt idx="0">
                  <c:v>150</c:v>
                </c:pt>
                <c:pt idx="1">
                  <c:v>119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23-4B85-8F01-37A623144FD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69-48F7-946D-C664C517B6D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69-48F7-946D-C664C517B6DF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69-48F7-946D-C664C517B6D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Sheet1!$A$15:$C$15</c:f>
              <c:strCache>
                <c:ptCount val="3"/>
                <c:pt idx="0">
                  <c:v>Hộ nghèo </c:v>
                </c:pt>
                <c:pt idx="1">
                  <c:v>Hộ cận nghèo</c:v>
                </c:pt>
                <c:pt idx="2">
                  <c:v>Hộ thoát nghèo</c:v>
                </c:pt>
              </c:strCache>
            </c:strRef>
          </c:cat>
          <c:val>
            <c:numRef>
              <c:f>Sheet1!$A$19:$C$19</c:f>
              <c:numCache>
                <c:formatCode>General</c:formatCode>
                <c:ptCount val="3"/>
                <c:pt idx="0">
                  <c:v>108</c:v>
                </c:pt>
                <c:pt idx="1">
                  <c:v>80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69-48F7-946D-C664C517B6DF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Nguồn</a:t>
            </a:r>
            <a:r>
              <a:rPr lang="en-US" baseline="0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sz="1600" b="0" i="1" dirty="0"/>
              <a:t>(ĐVT:</a:t>
            </a:r>
            <a:r>
              <a:rPr lang="en-US" sz="1600" b="0" i="1" baseline="0" dirty="0"/>
              <a:t> </a:t>
            </a:r>
            <a:r>
              <a:rPr lang="en-US" sz="1600" b="0" i="1" dirty="0" err="1"/>
              <a:t>tỷ</a:t>
            </a:r>
            <a:r>
              <a:rPr lang="en-US" sz="1600" b="0" i="1" baseline="0" dirty="0"/>
              <a:t> </a:t>
            </a:r>
            <a:r>
              <a:rPr lang="en-US" sz="1600" b="0" i="1" baseline="0" dirty="0" err="1"/>
              <a:t>đồng</a:t>
            </a:r>
            <a:r>
              <a:rPr lang="en-US" sz="1600" b="0" i="1" baseline="0" dirty="0"/>
              <a:t>) </a:t>
            </a:r>
            <a:endParaRPr lang="en-US" sz="1600" b="0" i="1" dirty="0"/>
          </a:p>
        </c:rich>
      </c:tx>
      <c:layout>
        <c:manualLayout>
          <c:xMode val="edge"/>
          <c:yMode val="edge"/>
          <c:x val="6.2316205228897456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(Sheet1!$I$29,Sheet1!$J$29)</c:f>
              <c:numCache>
                <c:formatCode>#,##0</c:formatCode>
                <c:ptCount val="2"/>
                <c:pt idx="0">
                  <c:v>3472</c:v>
                </c:pt>
                <c:pt idx="1">
                  <c:v>6577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(Sheet1!$I$28,Sheet1!$J$28)</c15:sqref>
                        </c15:formulaRef>
                      </c:ext>
                    </c:extLst>
                    <c:strCache>
                      <c:ptCount val="2"/>
                      <c:pt idx="0">
                        <c:v>Nguồn Ngân sách</c:v>
                      </c:pt>
                      <c:pt idx="1">
                        <c:v>Nguồn Đối ứng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FF8-4335-84D7-7C9976286A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01754591"/>
        <c:axId val="747768303"/>
      </c:barChart>
      <c:catAx>
        <c:axId val="801754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7768303"/>
        <c:crosses val="autoZero"/>
        <c:auto val="1"/>
        <c:lblAlgn val="ctr"/>
        <c:lblOffset val="100"/>
        <c:noMultiLvlLbl val="0"/>
      </c:catAx>
      <c:valAx>
        <c:axId val="74776830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0175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2EE43-A29C-4EAF-97E3-57479B2C3A2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DB19F-147D-4FA7-82AF-6694E722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7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4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flowChartDisplay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160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566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066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8" y="407417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33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4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1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6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5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1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0C4986D-6BE9-4264-908F-02DB36FD8D6C}" type="datetime1">
              <a:rPr lang="en-US" smtClean="0"/>
              <a:t>4/23/2024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9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3429000"/>
                </a:moveTo>
                <a:lnTo>
                  <a:pt x="12192000" y="6858000"/>
                </a:lnTo>
                <a:lnTo>
                  <a:pt x="11175797" y="6858000"/>
                </a:lnTo>
                <a:cubicBezTo>
                  <a:pt x="11737238" y="6858000"/>
                  <a:pt x="12192000" y="5322494"/>
                  <a:pt x="12192000" y="3429000"/>
                </a:cubicBezTo>
                <a:close/>
                <a:moveTo>
                  <a:pt x="11175797" y="0"/>
                </a:moveTo>
                <a:lnTo>
                  <a:pt x="12192000" y="0"/>
                </a:lnTo>
                <a:lnTo>
                  <a:pt x="12192000" y="3429000"/>
                </a:lnTo>
                <a:cubicBezTo>
                  <a:pt x="12192000" y="1535506"/>
                  <a:pt x="11737238" y="0"/>
                  <a:pt x="11175797" y="0"/>
                </a:cubicBezTo>
                <a:close/>
                <a:moveTo>
                  <a:pt x="0" y="0"/>
                </a:moveTo>
                <a:lnTo>
                  <a:pt x="7112203" y="0"/>
                </a:lnTo>
                <a:lnTo>
                  <a:pt x="6096000" y="3429000"/>
                </a:lnTo>
                <a:lnTo>
                  <a:pt x="7112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97"/>
          <p:cNvSpPr/>
          <p:nvPr/>
        </p:nvSpPr>
        <p:spPr>
          <a:xfrm>
            <a:off x="-60348" y="3357466"/>
            <a:ext cx="12192000" cy="3429000"/>
          </a:xfrm>
          <a:prstGeom prst="rect">
            <a:avLst/>
          </a:prstGeom>
          <a:solidFill>
            <a:srgbClr val="3856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3" name="Google Shape;963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0701" y="5539249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1277" y="5469709"/>
            <a:ext cx="904019" cy="13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97" descr="Earth globe: America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8806" y="179637"/>
            <a:ext cx="618471" cy="6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97" descr="A person walking down a dirt roa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0378" r="20378"/>
          <a:stretch/>
        </p:blipFill>
        <p:spPr>
          <a:prstGeom prst="flowChartDisplay">
            <a:avLst/>
          </a:prstGeom>
          <a:noFill/>
          <a:ln>
            <a:noFill/>
          </a:ln>
        </p:spPr>
      </p:pic>
      <p:grpSp>
        <p:nvGrpSpPr>
          <p:cNvPr id="980" name="Google Shape;980;p197"/>
          <p:cNvGrpSpPr/>
          <p:nvPr/>
        </p:nvGrpSpPr>
        <p:grpSpPr>
          <a:xfrm rot="5400000">
            <a:off x="5956674" y="-1100308"/>
            <a:ext cx="296666" cy="3148069"/>
            <a:chOff x="383320" y="1887156"/>
            <a:chExt cx="296666" cy="3148069"/>
          </a:xfrm>
        </p:grpSpPr>
        <p:sp>
          <p:nvSpPr>
            <p:cNvPr id="981" name="Google Shape;981;p197"/>
            <p:cNvSpPr/>
            <p:nvPr/>
          </p:nvSpPr>
          <p:spPr>
            <a:xfrm>
              <a:off x="383320" y="1887156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97"/>
            <p:cNvSpPr/>
            <p:nvPr/>
          </p:nvSpPr>
          <p:spPr>
            <a:xfrm>
              <a:off x="383320" y="4738559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3" name="Google Shape;983;p197"/>
            <p:cNvCxnSpPr/>
            <p:nvPr/>
          </p:nvCxnSpPr>
          <p:spPr>
            <a:xfrm>
              <a:off x="531653" y="2149023"/>
              <a:ext cx="0" cy="2643686"/>
            </a:xfrm>
            <a:prstGeom prst="straightConnector1">
              <a:avLst/>
            </a:prstGeom>
            <a:noFill/>
            <a:ln w="136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AED02B-E757-F3A9-209A-6F7E3CEFDCA9}"/>
              </a:ext>
            </a:extLst>
          </p:cNvPr>
          <p:cNvSpPr txBox="1">
            <a:spLocks/>
          </p:cNvSpPr>
          <p:nvPr/>
        </p:nvSpPr>
        <p:spPr>
          <a:xfrm>
            <a:off x="-162810" y="325393"/>
            <a:ext cx="6474834" cy="3069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 LUẬN </a:t>
            </a:r>
            <a:br>
              <a:rPr lang="en-GB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034192-61BD-6886-4792-DE0CFBCE61E1}"/>
              </a:ext>
            </a:extLst>
          </p:cNvPr>
          <p:cNvSpPr txBox="1">
            <a:spLocks/>
          </p:cNvSpPr>
          <p:nvPr/>
        </p:nvSpPr>
        <p:spPr>
          <a:xfrm>
            <a:off x="1156037" y="3505799"/>
            <a:ext cx="4939963" cy="254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03712" y="115888"/>
            <a:ext cx="8304113" cy="792162"/>
          </a:xfrm>
        </p:spPr>
        <p:txBody>
          <a:bodyPr>
            <a:normAutofit fontScale="90000"/>
          </a:bodyPr>
          <a:lstStyle/>
          <a:p>
            <a:pPr algn="l"/>
            <a:br>
              <a:rPr lang="af-ZA" sz="3100" b="1" dirty="0"/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af-ZA" sz="3100" b="1" dirty="0">
                <a:latin typeface="Times New Roman" pitchFamily="18" charset="0"/>
                <a:cs typeface="Times New Roman" pitchFamily="18" charset="0"/>
              </a:rPr>
              <a:t> (tt) </a:t>
            </a:r>
            <a:br>
              <a:rPr lang="en-GB" sz="3100" dirty="0">
                <a:latin typeface="Times New Roman" pitchFamily="18" charset="0"/>
                <a:cs typeface="Times New Roman" pitchFamily="18" charset="0"/>
              </a:rPr>
            </a:b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765175"/>
            <a:ext cx="5976938" cy="59039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- Do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hưởng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nghèo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cận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nghèo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thoát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nghèo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nghiệm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khả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ứng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hạn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̃, an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toàn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đột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vụ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ANH\ANH GIAM NGHEO\MO HINH NAM 2023\HA HUONG VA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92150"/>
            <a:ext cx="5875337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84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0" y="115888"/>
            <a:ext cx="6096000" cy="792162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2. </a:t>
            </a:r>
            <a:r>
              <a:rPr lang="en-GB" sz="2800" dirty="0" err="1"/>
              <a:t>Một</a:t>
            </a:r>
            <a:r>
              <a:rPr lang="en-GB" sz="2800" dirty="0"/>
              <a:t> </a:t>
            </a:r>
            <a:r>
              <a:rPr lang="en-GB" sz="2800" dirty="0" err="1"/>
              <a:t>số</a:t>
            </a:r>
            <a:r>
              <a:rPr lang="en-GB" sz="2800" dirty="0"/>
              <a:t> </a:t>
            </a:r>
            <a:r>
              <a:rPr lang="en-GB" sz="2800" dirty="0" err="1"/>
              <a:t>khó</a:t>
            </a:r>
            <a:r>
              <a:rPr lang="en-GB" sz="2800" dirty="0"/>
              <a:t> </a:t>
            </a:r>
            <a:r>
              <a:rPr lang="en-GB" sz="2800" dirty="0" err="1"/>
              <a:t>khăn</a:t>
            </a:r>
            <a:r>
              <a:rPr lang="en-GB" sz="2800" dirty="0"/>
              <a:t> </a:t>
            </a:r>
            <a:r>
              <a:rPr lang="en-GB" sz="2800" dirty="0" err="1"/>
              <a:t>tồn</a:t>
            </a:r>
            <a:r>
              <a:rPr lang="en-GB" sz="2800" dirty="0"/>
              <a:t> </a:t>
            </a:r>
            <a:r>
              <a:rPr lang="en-GB" sz="2800" dirty="0" err="1"/>
              <a:t>tại</a:t>
            </a:r>
            <a:r>
              <a:rPr lang="en-GB" sz="2800" dirty="0"/>
              <a:t> (</a:t>
            </a:r>
            <a:r>
              <a:rPr lang="en-GB" sz="2800" dirty="0" err="1"/>
              <a:t>tt</a:t>
            </a:r>
            <a:r>
              <a:rPr lang="en-GB" sz="28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981075"/>
            <a:ext cx="6191250" cy="56880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en-GB" sz="2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ANH\ANH GIAM NGHEO\NĂM 2023\HOP NAM DON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1125538"/>
            <a:ext cx="5545137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17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4025" y="115888"/>
            <a:ext cx="11737975" cy="792162"/>
          </a:xfrm>
        </p:spPr>
        <p:txBody>
          <a:bodyPr>
            <a:normAutofit fontScale="90000"/>
          </a:bodyPr>
          <a:lstStyle/>
          <a:p>
            <a:pPr algn="l"/>
            <a:br>
              <a:rPr lang="af-ZA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af-ZA" sz="2900" b="1" dirty="0">
                <a:latin typeface="Times New Roman" pitchFamily="18" charset="0"/>
                <a:cs typeface="Times New Roman" pitchFamily="18" charset="0"/>
              </a:rPr>
              <a:t> (tt) </a:t>
            </a:r>
            <a:br>
              <a:rPr lang="en-GB" sz="2400" dirty="0">
                <a:latin typeface="Times New Roman" pitchFamily="18" charset="0"/>
                <a:cs typeface="Times New Roman" pitchFamily="18" charset="0"/>
              </a:rPr>
            </a:br>
            <a:endParaRPr lang="en-GB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0" y="1096963"/>
            <a:ext cx="5761038" cy="5761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af-ZA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Giai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2021-2025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ANH\ANH GIAM NGHEO\NĂM 2023\anh cua anh Anh\75ff8d4e91103f4e66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1" y="838199"/>
            <a:ext cx="5545016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58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1304588" cy="49053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3838" y="836613"/>
            <a:ext cx="5688012" cy="58324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ANH\ANH TRANG TRAI A LUOI\IMG_875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981075"/>
            <a:ext cx="5688012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6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71450"/>
            <a:ext cx="9947275" cy="1079500"/>
          </a:xfrm>
        </p:spPr>
        <p:txBody>
          <a:bodyPr>
            <a:normAutofit fontScale="90000"/>
          </a:bodyPr>
          <a:lstStyle/>
          <a:p>
            <a:pPr algn="l"/>
            <a:br>
              <a:rPr lang="af-ZA" sz="31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br>
              <a:rPr lang="af-ZA" sz="3100" dirty="0">
                <a:latin typeface="Times New Roman" pitchFamily="18" charset="0"/>
                <a:cs typeface="Times New Roman" pitchFamily="18" charset="0"/>
              </a:rPr>
            </a:b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af-ZA" sz="29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052513"/>
            <a:ext cx="5905500" cy="561657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ANH\ANH GIAM NGHEO\NĂM 2023\LINH5 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1052513"/>
            <a:ext cx="5757862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C644D57-D82D-9E83-1B4B-163236973BE3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1304588" cy="490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400" b="1">
                <a:latin typeface="Times New Roman" pitchFamily="18" charset="0"/>
                <a:cs typeface="Times New Roman" pitchFamily="18" charset="0"/>
              </a:rPr>
              <a:t>4. 3. Một số nhiệm vụ trọng tâm trong thời gian đến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9376" y="274638"/>
            <a:ext cx="11114137" cy="561975"/>
          </a:xfrm>
        </p:spPr>
        <p:txBody>
          <a:bodyPr>
            <a:normAutofit fontScale="90000"/>
          </a:bodyPr>
          <a:lstStyle/>
          <a:p>
            <a:pPr algn="l"/>
            <a:br>
              <a:rPr lang="af-ZA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en-GB" sz="2400" dirty="0"/>
            </a:br>
            <a:endParaRPr lang="en-GB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981075"/>
            <a:ext cx="6048375" cy="568801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ANH\ANH GIAM NGHEO\NĂM 2023\anh cua anh Anh\4963ef92e6cc489211dd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981075"/>
            <a:ext cx="5757862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16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018713" cy="49053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5. 4.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0" y="1099331"/>
            <a:ext cx="5828372" cy="5314602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cốt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ANH\ANH GIAM NGHEO\NĂM 2023\anh cua anh Anh\49dac6b6d3e87db624f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8" y="881062"/>
            <a:ext cx="5540340" cy="575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0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7368" y="274638"/>
            <a:ext cx="11257582" cy="706437"/>
          </a:xfrm>
        </p:spPr>
        <p:txBody>
          <a:bodyPr>
            <a:normAutofit fontScale="90000"/>
          </a:bodyPr>
          <a:lstStyle/>
          <a:p>
            <a:pPr algn="l"/>
            <a:br>
              <a:rPr lang="af-ZA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36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en-GB" sz="280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" y="981075"/>
            <a:ext cx="5591944" cy="5688013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OCOP.</a:t>
            </a:r>
          </a:p>
          <a:p>
            <a:pPr algn="just">
              <a:buFontTx/>
              <a:buChar char="-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OCOP;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D13C0E89-9CEC-779C-D7B5-B400411B3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25" y="404664"/>
            <a:ext cx="6126953" cy="350566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4D141EFF-91BF-C11A-DBE2-B693CD768D9E}"/>
              </a:ext>
            </a:extLst>
          </p:cNvPr>
          <p:cNvSpPr/>
          <p:nvPr/>
        </p:nvSpPr>
        <p:spPr>
          <a:xfrm>
            <a:off x="9120336" y="4167898"/>
            <a:ext cx="2845442" cy="2415464"/>
          </a:xfrm>
          <a:custGeom>
            <a:avLst/>
            <a:gdLst/>
            <a:ahLst/>
            <a:cxnLst/>
            <a:rect l="l" t="t" r="r" b="b"/>
            <a:pathLst>
              <a:path w="10337380" h="6161826">
                <a:moveTo>
                  <a:pt x="0" y="0"/>
                </a:moveTo>
                <a:lnTo>
                  <a:pt x="10337380" y="0"/>
                </a:lnTo>
                <a:lnTo>
                  <a:pt x="10337380" y="6161825"/>
                </a:lnTo>
                <a:lnTo>
                  <a:pt x="0" y="6161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99" b="-5999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30033-FCB8-C9C6-2537-8BBE5B565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3645024"/>
            <a:ext cx="3175000" cy="251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48456-5BA6-CB74-CCF0-DAF1DF2839B3}"/>
              </a:ext>
            </a:extLst>
          </p:cNvPr>
          <p:cNvSpPr txBox="1"/>
          <p:nvPr/>
        </p:nvSpPr>
        <p:spPr>
          <a:xfrm>
            <a:off x="9408368" y="3429000"/>
            <a:ext cx="225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nhóm</a:t>
            </a:r>
            <a:r>
              <a:rPr lang="en-US" b="1" dirty="0"/>
              <a:t> O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B05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1129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5360" y="115888"/>
            <a:ext cx="9683353" cy="649287"/>
          </a:xfrm>
        </p:spPr>
        <p:txBody>
          <a:bodyPr>
            <a:noAutofit/>
          </a:bodyPr>
          <a:lstStyle/>
          <a:p>
            <a:pPr algn="l"/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32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en-GB" sz="2400" dirty="0"/>
            </a:b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2276872"/>
            <a:ext cx="5756275" cy="43207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bá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ANH\ANH GIAM NGHEO\NĂM 2023\DU LICH N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836613"/>
            <a:ext cx="5875337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3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6F6125-2EB1-46E8-CB3B-CFD1A8487B5A}"/>
              </a:ext>
            </a:extLst>
          </p:cNvPr>
          <p:cNvSpPr txBox="1"/>
          <p:nvPr/>
        </p:nvSpPr>
        <p:spPr>
          <a:xfrm>
            <a:off x="3503712" y="4293096"/>
            <a:ext cx="5820297" cy="807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4"/>
              </a:lnSpc>
            </a:pPr>
            <a:r>
              <a:rPr lang="en-US" sz="4924" dirty="0">
                <a:solidFill>
                  <a:srgbClr val="0070C0"/>
                </a:solidFill>
                <a:latin typeface="Dancing Script"/>
              </a:rPr>
              <a:t>Xin </a:t>
            </a:r>
            <a:r>
              <a:rPr lang="en-US" sz="4924" dirty="0" err="1">
                <a:solidFill>
                  <a:srgbClr val="0070C0"/>
                </a:solidFill>
                <a:latin typeface="Dancing Script"/>
              </a:rPr>
              <a:t>cám</a:t>
            </a:r>
            <a:r>
              <a:rPr lang="en-US" sz="4924" dirty="0">
                <a:solidFill>
                  <a:srgbClr val="0070C0"/>
                </a:solidFill>
                <a:latin typeface="Dancing Script"/>
              </a:rPr>
              <a:t> </a:t>
            </a:r>
            <a:r>
              <a:rPr lang="en-US" sz="4924" dirty="0" err="1">
                <a:solidFill>
                  <a:srgbClr val="0070C0"/>
                </a:solidFill>
                <a:latin typeface="Dancing Script"/>
              </a:rPr>
              <a:t>ơn</a:t>
            </a:r>
            <a:endParaRPr lang="en-US" sz="4924" dirty="0">
              <a:solidFill>
                <a:srgbClr val="0070C0"/>
              </a:solidFill>
              <a:latin typeface="Dancing Script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BF43DC8-862A-FDD9-2312-3AD8485265F8}"/>
              </a:ext>
            </a:extLst>
          </p:cNvPr>
          <p:cNvSpPr/>
          <p:nvPr/>
        </p:nvSpPr>
        <p:spPr>
          <a:xfrm>
            <a:off x="131676" y="232359"/>
            <a:ext cx="11928648" cy="6393281"/>
          </a:xfrm>
          <a:custGeom>
            <a:avLst/>
            <a:gdLst/>
            <a:ahLst/>
            <a:cxnLst/>
            <a:rect l="l" t="t" r="r" b="b"/>
            <a:pathLst>
              <a:path w="10337380" h="6161826">
                <a:moveTo>
                  <a:pt x="0" y="0"/>
                </a:moveTo>
                <a:lnTo>
                  <a:pt x="10337380" y="0"/>
                </a:lnTo>
                <a:lnTo>
                  <a:pt x="10337380" y="6161825"/>
                </a:lnTo>
                <a:lnTo>
                  <a:pt x="0" y="616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40" b="-704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8A2B-CF8A-4788-98C1-D01CE98DC20E}"/>
              </a:ext>
            </a:extLst>
          </p:cNvPr>
          <p:cNvSpPr txBox="1"/>
          <p:nvPr/>
        </p:nvSpPr>
        <p:spPr>
          <a:xfrm>
            <a:off x="695400" y="512761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Imprint MT Shadow" panose="04020605060303030202" pitchFamily="82" charset="0"/>
              </a:rPr>
              <a:t>Xin </a:t>
            </a:r>
            <a:r>
              <a:rPr lang="en-US" sz="3600" i="1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cảm</a:t>
            </a:r>
            <a:r>
              <a:rPr lang="en-US" sz="3600" i="1" dirty="0">
                <a:solidFill>
                  <a:schemeClr val="bg1"/>
                </a:solidFill>
                <a:latin typeface="Imprint MT Shadow" panose="04020605060303030202" pitchFamily="82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ơn</a:t>
            </a:r>
            <a:endParaRPr lang="en-US" sz="3600" i="1" dirty="0">
              <a:solidFill>
                <a:schemeClr val="bg1"/>
              </a:solidFill>
              <a:latin typeface="Imprint MT Shadow" panose="04020605060303030202" pitchFamily="82" charset="0"/>
            </a:endParaRPr>
          </a:p>
          <a:p>
            <a:r>
              <a:rPr lang="en-US" sz="3600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Sở</a:t>
            </a:r>
            <a:r>
              <a:rPr lang="en-US" sz="3600" dirty="0">
                <a:solidFill>
                  <a:schemeClr val="bg1"/>
                </a:solidFill>
                <a:latin typeface="Imprint MT Shadow" panose="04020605060303030202" pitchFamily="8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Nông</a:t>
            </a:r>
            <a:r>
              <a:rPr lang="en-US" sz="3600" dirty="0">
                <a:solidFill>
                  <a:schemeClr val="bg1"/>
                </a:solidFill>
                <a:latin typeface="Imprint MT Shadow" panose="04020605060303030202" pitchFamily="8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nghiệp</a:t>
            </a:r>
            <a:r>
              <a:rPr lang="en-US" sz="3600" dirty="0">
                <a:solidFill>
                  <a:schemeClr val="bg1"/>
                </a:solidFill>
                <a:latin typeface="Imprint MT Shadow" panose="04020605060303030202" pitchFamily="8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mprint MT Shadow" panose="04020605060303030202" pitchFamily="82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Imprint MT Shadow" panose="04020605060303030202" pitchFamily="82" charset="0"/>
              </a:rPr>
              <a:t> PTNT</a:t>
            </a:r>
          </a:p>
        </p:txBody>
      </p:sp>
    </p:spTree>
    <p:extLst>
      <p:ext uri="{BB962C8B-B14F-4D97-AF65-F5344CB8AC3E}">
        <p14:creationId xmlns:p14="http://schemas.microsoft.com/office/powerpoint/2010/main" val="127273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10018713" cy="6477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CÔNG TÁC CHỈ ĐẠO ĐIỀU HÀNH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328" y="1052513"/>
            <a:ext cx="5780385" cy="56165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90/QĐ-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TTg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18/01/2022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11-NQ/TU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03/ 11/ 2021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2021-2025; </a:t>
            </a:r>
          </a:p>
          <a:p>
            <a:pPr marL="0" indent="0" algn="just">
              <a:buNone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26/2023/NQ-HĐND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07/12/2023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HĐND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33-CT/TU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pt-BR" sz="2300" dirty="0">
                <a:latin typeface="Times New Roman" pitchFamily="18" charset="0"/>
                <a:cs typeface="Times New Roman" pitchFamily="18" charset="0"/>
              </a:rPr>
              <a:t>-Kế hoạch số 121/KH-UBND ngày 25/3/2022 của UBND tỉnh;</a:t>
            </a:r>
          </a:p>
          <a:p>
            <a:pPr marL="0" indent="0" algn="just">
              <a:buNone/>
            </a:pP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Quyết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509/QĐ-UBND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10/3/2023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UBND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tỉnh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mức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kỹ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nông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itchFamily="18" charset="0"/>
              </a:rPr>
              <a:t>nghiệp</a:t>
            </a:r>
            <a:r>
              <a:rPr lang="en-US" sz="23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1475/QĐ-UBND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21/6/2023.</a:t>
            </a:r>
            <a:endParaRPr lang="en-GB" sz="2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ANH\ANH GIAM NGHEO\ANH TINH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981075"/>
            <a:ext cx="5570140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4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71664" y="188912"/>
            <a:ext cx="8290074" cy="444780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/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3100" dirty="0">
                <a:latin typeface="Times New Roman" pitchFamily="18" charset="0"/>
                <a:cs typeface="Times New Roman" pitchFamily="18" charset="0"/>
              </a:rPr>
            </a:br>
            <a:endParaRPr lang="en-GB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981075"/>
            <a:ext cx="6312024" cy="56880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2023: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Giang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Gia,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Phong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Phong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355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620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ANH\ANH GIAM NGHEO\NĂM 2023\thi tra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836613"/>
            <a:ext cx="5802312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2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91744" y="274638"/>
            <a:ext cx="7441406" cy="706437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0" y="1052513"/>
            <a:ext cx="5802313" cy="5616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2022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+ 12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195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(100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84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11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);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+ 04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62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(34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26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02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);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+ 02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(16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09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01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);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ANH\ANH GIAM NGHEO\MO HINH NAM 2023\GA HUONG VA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4221087"/>
            <a:ext cx="5323953" cy="25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443AF5E-1CA0-CA7B-E347-D7D1964BC8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929770"/>
              </p:ext>
            </p:extLst>
          </p:nvPr>
        </p:nvGraphicFramePr>
        <p:xfrm>
          <a:off x="6634185" y="10820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69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3511" y="115887"/>
            <a:ext cx="6192689" cy="765175"/>
          </a:xfrm>
        </p:spPr>
        <p:txBody>
          <a:bodyPr>
            <a:normAutofit fontScale="90000"/>
          </a:bodyPr>
          <a:lstStyle/>
          <a:p>
            <a:pPr algn="l"/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endParaRPr lang="en-GB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6380185" y="1268760"/>
            <a:ext cx="5802313" cy="57610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2023: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229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+ 10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178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(78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64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36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);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+ 01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(06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07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03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);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+ 05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(24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09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02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).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ANH\ANH GIAM NGHEO\MO HINH NAM 2023\BO PHONG DIEN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881062"/>
            <a:ext cx="5270829" cy="29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D436CDF-5153-CE30-DC77-8F9EC96D7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138244"/>
              </p:ext>
            </p:extLst>
          </p:nvPr>
        </p:nvGraphicFramePr>
        <p:xfrm>
          <a:off x="587097" y="3998913"/>
          <a:ext cx="52351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77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19936" y="115888"/>
            <a:ext cx="5452864" cy="720725"/>
          </a:xfrm>
        </p:spPr>
        <p:txBody>
          <a:bodyPr>
            <a:normAutofit fontScale="90000"/>
          </a:bodyPr>
          <a:lstStyle/>
          <a:p>
            <a:pPr algn="l"/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27186" y="620688"/>
            <a:ext cx="5875338" cy="57610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10.122,263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3.472,072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6.577,236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1.537,327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4.776,469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208,487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3.600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ANH\ANH GIAM NGHEO\MO HINH NAM 2023\LON PHU VAN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46" y="1021729"/>
            <a:ext cx="5830899" cy="572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9FABB52-A0BD-8073-5BB7-52E66A3DD7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25310"/>
              </p:ext>
            </p:extLst>
          </p:nvPr>
        </p:nvGraphicFramePr>
        <p:xfrm>
          <a:off x="1055440" y="4293096"/>
          <a:ext cx="4176464" cy="233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96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43872" y="274638"/>
            <a:ext cx="6028928" cy="8509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196975"/>
            <a:ext cx="5875338" cy="5472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gành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2022-2023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dirty="0"/>
          </a:p>
        </p:txBody>
      </p:sp>
      <p:pic>
        <p:nvPicPr>
          <p:cNvPr id="1026" name="Picture 2" descr="D:\ANH\ANH GIAM NGHEO\NĂM 2023\anh cua anh Anh\317409b42cea82b4dbfb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125538"/>
            <a:ext cx="5830887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9415" y="115888"/>
            <a:ext cx="10657185" cy="720725"/>
          </a:xfrm>
        </p:spPr>
        <p:txBody>
          <a:bodyPr>
            <a:normAutofit fontScale="90000"/>
          </a:bodyPr>
          <a:lstStyle/>
          <a:p>
            <a:pPr algn="l"/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af-ZA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1.Một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GB" sz="2800" b="1" dirty="0"/>
            </a:br>
            <a:endParaRPr lang="en-GB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240016" y="1025525"/>
            <a:ext cx="5756275" cy="583247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ANH\ANH GIAM NGHEO\NĂM 2023\anh cua anh Anh\06942bbc39e297bccef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837321"/>
            <a:ext cx="5757862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3DD924-9D8E-FF91-2F99-C9D772B18B33}"/>
              </a:ext>
            </a:extLst>
          </p:cNvPr>
          <p:cNvSpPr txBox="1">
            <a:spLocks/>
          </p:cNvSpPr>
          <p:nvPr/>
        </p:nvSpPr>
        <p:spPr>
          <a:xfrm>
            <a:off x="4655840" y="40565"/>
            <a:ext cx="5976664" cy="968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f-ZA" sz="2800" b="1" dirty="0">
                <a:latin typeface="Times New Roman" pitchFamily="18" charset="0"/>
                <a:cs typeface="Times New Roman" pitchFamily="18" charset="0"/>
              </a:rPr>
              <a:t>(tt)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8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56718" y="115888"/>
            <a:ext cx="5827714" cy="5762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124744"/>
            <a:ext cx="5827713" cy="5544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HTX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ANH\ANH GIAM NGHEO\NAM DON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92150"/>
            <a:ext cx="5875337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50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1042</TotalTime>
  <Words>2283</Words>
  <Application>Microsoft Office PowerPoint</Application>
  <PresentationFormat>Widescreen</PresentationFormat>
  <Paragraphs>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Candara</vt:lpstr>
      <vt:lpstr>Dancing Script</vt:lpstr>
      <vt:lpstr>Imprint MT Shadow</vt:lpstr>
      <vt:lpstr>Symbol</vt:lpstr>
      <vt:lpstr>Times New Roman</vt:lpstr>
      <vt:lpstr>Waveform</vt:lpstr>
      <vt:lpstr>PowerPoint Presentation</vt:lpstr>
      <vt:lpstr>       CÔNG TÁC CHỈ ĐẠO ĐIỀU HÀNH</vt:lpstr>
      <vt:lpstr> 1. Một số kết quả đã thực hiện  </vt:lpstr>
      <vt:lpstr>1. Một số kết quả đã thực hiện (tt)</vt:lpstr>
      <vt:lpstr> 1. Một số kết quả đã thực hiện (tt) </vt:lpstr>
      <vt:lpstr> 1. Một số kết quả đã thực hiện (tt) </vt:lpstr>
      <vt:lpstr>1. Một số kết quả đã thực hiện (tt)</vt:lpstr>
      <vt:lpstr>     1.Một số kết quả đã thực hiện (tt)  </vt:lpstr>
      <vt:lpstr>2. Một số khó khăn tồn tại</vt:lpstr>
      <vt:lpstr> 2. Một số khó khăn tồn tại (tt)  </vt:lpstr>
      <vt:lpstr>2. Một số khó khăn tồn tại (tt)</vt:lpstr>
      <vt:lpstr> 2. Một số khó khăn tồn tại (tt)  </vt:lpstr>
      <vt:lpstr>4. 3. Một số nhiệm vụ trọng tâm trong thời gian đến </vt:lpstr>
      <vt:lpstr>         4. Một số nhiệm vụ trọng tâm trong thời gian đến  (tt) </vt:lpstr>
      <vt:lpstr> 3. Một số nhiệm vụ trọng tâm trong thời gian đến  (tt) </vt:lpstr>
      <vt:lpstr>5. 4. Một số giải pháp để phát triển sản xuất</vt:lpstr>
      <vt:lpstr> 4. Một số giải pháp để phát triển sản xuất (tt) </vt:lpstr>
      <vt:lpstr> 4. Một số giải pháp để phát triển sản xuất (tt)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TOM TẮT Đánh giá kết quả hoạt động hợp tác xã nông nghiệp đến 31/5/2023 và đề xuất một số nhiệm vụ trong thời gian đến</dc:title>
  <dc:creator>pc_admin</dc:creator>
  <cp:lastModifiedBy>QLCL Hueoaa</cp:lastModifiedBy>
  <cp:revision>130</cp:revision>
  <dcterms:created xsi:type="dcterms:W3CDTF">2023-06-07T01:30:41Z</dcterms:created>
  <dcterms:modified xsi:type="dcterms:W3CDTF">2024-04-23T03:14:34Z</dcterms:modified>
</cp:coreProperties>
</file>